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3"/>
  </p:notesMasterIdLst>
  <p:sldIdLst>
    <p:sldId id="256" r:id="rId2"/>
    <p:sldId id="257" r:id="rId3"/>
    <p:sldId id="347" r:id="rId4"/>
    <p:sldId id="362" r:id="rId5"/>
    <p:sldId id="365" r:id="rId6"/>
    <p:sldId id="348" r:id="rId7"/>
    <p:sldId id="368" r:id="rId8"/>
    <p:sldId id="369" r:id="rId9"/>
    <p:sldId id="370" r:id="rId10"/>
    <p:sldId id="371" r:id="rId11"/>
    <p:sldId id="366" r:id="rId12"/>
    <p:sldId id="372" r:id="rId13"/>
    <p:sldId id="373" r:id="rId14"/>
    <p:sldId id="374" r:id="rId15"/>
    <p:sldId id="375" r:id="rId16"/>
    <p:sldId id="381" r:id="rId17"/>
    <p:sldId id="376" r:id="rId18"/>
    <p:sldId id="377" r:id="rId19"/>
    <p:sldId id="378" r:id="rId20"/>
    <p:sldId id="262" r:id="rId21"/>
    <p:sldId id="380" r:id="rId22"/>
    <p:sldId id="263" r:id="rId23"/>
    <p:sldId id="350" r:id="rId24"/>
    <p:sldId id="352" r:id="rId25"/>
    <p:sldId id="379" r:id="rId26"/>
    <p:sldId id="265" r:id="rId27"/>
    <p:sldId id="358" r:id="rId28"/>
    <p:sldId id="383" r:id="rId29"/>
    <p:sldId id="346" r:id="rId30"/>
    <p:sldId id="382" r:id="rId31"/>
    <p:sldId id="361" r:id="rId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erriweather Light" panose="00000400000000000000" pitchFamily="2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Vidaloka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C72EBF-7E6E-405C-9FCA-B2BDCEBA989C}">
  <a:tblStyle styleId="{76C72EBF-7E6E-405C-9FCA-B2BDCEBA98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746" autoAdjust="0"/>
  </p:normalViewPr>
  <p:slideViewPr>
    <p:cSldViewPr snapToGrid="0">
      <p:cViewPr varScale="1">
        <p:scale>
          <a:sx n="112" d="100"/>
          <a:sy n="112" d="100"/>
        </p:scale>
        <p:origin x="638" y="91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Calculate the content of all words in the downstream and upstream regions of the target site.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Select the words with the greatest difference in occurrence between the word and its palindromic pair (such as ATG and CAT) in both regions.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Select the pattern that best meets the mentioned above conditions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11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Calculate the content of all words in the downstream and upstream regions of the target site.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Select the words with the greatest difference in occurrence between the word and its palindromic pair (such as ATG and CAT) in both regions.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Select the pattern that best meets the mentioned above conditions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509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84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938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962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321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277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088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561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679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66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282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528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Primary challenge: finding a suitable database for research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Encountered many databases with irrelevant data during 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Required careful review of various databases to select appropriate 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Constraint: research in the field of biology, not initially familiar with subject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Had to invest time and effort into understanding necessary biological concepts.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982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Primary challenge: finding a suitable database for research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Encountered many databases with irrelevant data during 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Required careful review of various databases to select appropriate 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Constraint: research in the field of biology, not initially familiar with subject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Had to invest time and effort into understanding necessary biological concepts.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302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56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Dna</a:t>
            </a:r>
            <a:r>
              <a:rPr lang="en-US" dirty="0"/>
              <a:t> explanation based on the </a:t>
            </a:r>
            <a:r>
              <a:rPr lang="en-US" dirty="0" err="1"/>
              <a:t>parapgraph</a:t>
            </a:r>
            <a:r>
              <a:rPr lang="en-US" dirty="0"/>
              <a:t> in the book: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DNA is the molecule that carries genetic information for the development and functioning of an organism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DNA is made of two linked oppositely directed strands that wind around each other to resemble a twisted ladder (double helix)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Each strand is composed of subunits of four types: adenine (A), cytosine (C), guanine (G) or thymine (T)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The two strands are connected by bonds between the bases: A bonds with T, and C bonds with 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Biological functions of the DNA are regulated by proteins (protein factors)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These factors are able to recognize an interval in DNA sequence and specifically interact (connect) with the corresponding place in the DNA molecule.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3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 An exam analogy: Imagine taking an exam in a    language you don't know, using a dictionary with 10,000 words and 600 pages, but no index. How would you find the word you're looking for?</a:t>
            </a:r>
          </a:p>
          <a:p>
            <a:pPr lvl="1"/>
            <a:endParaRPr lang="en-US" b="0" i="0" dirty="0">
              <a:solidFill>
                <a:schemeClr val="tx1"/>
              </a:solidFill>
              <a:effectLst/>
              <a:latin typeface="Vidaloka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 DBPs (DNA-binding proteins) face a similar challenge when trying to find their target sites in DNA</a:t>
            </a:r>
          </a:p>
          <a:p>
            <a:pPr algn="l"/>
            <a:endParaRPr lang="en-US" b="0" i="0" dirty="0">
              <a:solidFill>
                <a:schemeClr val="tx1"/>
              </a:solidFill>
              <a:effectLst/>
              <a:latin typeface="Vidaloka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 The speed at which they find their target sites  equivalent to having a person open the dictionary, goes to the correct page, points to the specific definition</a:t>
            </a:r>
          </a:p>
          <a:p>
            <a:pPr algn="l"/>
            <a:endParaRPr lang="en-US" b="0" i="0" dirty="0">
              <a:solidFill>
                <a:schemeClr val="tx1"/>
              </a:solidFill>
              <a:effectLst/>
              <a:latin typeface="Vidaloka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 The rapidity with which DBPs locate their target sites in DNA implies that there must be additional factors involved beyond mere luck.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Down stream up stream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413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Dna</a:t>
            </a:r>
            <a:r>
              <a:rPr lang="en-US" dirty="0"/>
              <a:t> explanation based on the </a:t>
            </a:r>
            <a:r>
              <a:rPr lang="en-US" dirty="0" err="1"/>
              <a:t>parapgraph</a:t>
            </a:r>
            <a:r>
              <a:rPr lang="en-US" dirty="0"/>
              <a:t> in the book: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DNA is the molecule that carries genetic information for the development and functioning of an organism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DNA is made of two linked oppositely directed strands that wind around each other to resemble a twisted ladder (double helix)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Each strand is composed of subunits of four types: adenine (A), cytosine (C), guanine (G) or thymine (T)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The two strands are connected by bonds between the bases: A bonds with T, and C bonds with 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Biological functions of the DNA are regulated by proteins (protein factors)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These factors are able to recognize an interval in DNA sequence and specifically interact (connect) with the corresponding place in the DNA molecule.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31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091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research project involves the use of algorithms to analyze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Eukaryotic Nucleic Acid Binding Protein Database (ENPD) is a source of data for the project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ENPD is a comprehensive database that includes information about nucleic acid binding proteins in eukaryotes, such as DNA replication, transcription, and RNA processing.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ENPD provides detailed information about each protein, including its sequence, structure, function, and interactions with other proteins and nucleic acids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project will also require access to a second database from the National Center for Biotechnology Information (NCBI) website that will include all of the relevant sequences needed for the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48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Calculate the content of all words in the downstream and upstream regions of the target site.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Select the words with the greatest difference in occurrence between the word and its palindromic pair (such as ATG and CAT) in both regions.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Select the pattern that best meets the mentioned above conditions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364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Calculate the content of all words in the downstream and upstream regions of the target site.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Select the words with the greatest difference in occurrence between the word and its palindromic pair (such as ATG and CAT) in both regions.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Select the pattern that best meets the mentioned above conditions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807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E0C66-AA03-F3C2-611B-51499FADF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4AD55-7071-2FCA-0C79-D8AA663B8E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428A3-C60C-992E-21EB-2C2A15BE24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0634A-4BFD-CAC1-AC1E-D9A78971AF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0FB9A-53FC-B342-DBDC-E31E538E5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CCD98E-AAFA-AE46-739D-846F1B7E84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D50CDB-A1B3-FF1C-3D87-C78EC7EE4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9C196-1E27-6CFE-6FF2-C3BF069AA0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0D071-3170-A702-5174-ADBF674150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2DD6F-E481-30A0-73E8-6FB2BE6988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04A81-CBBE-B8FD-4779-3C8C5353F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A08E03-3995-3B3D-3961-6104E23C6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202245-246C-6817-50D0-2A82D96D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65950" y="463179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F8B9B-B91E-4BB3-82ED-C9CAA9AE670C}" type="slidenum">
              <a:rPr lang="en-IL" smtClean="0"/>
              <a:t>‹#›</a:t>
            </a:fld>
            <a:endParaRPr lang="en-IL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63" r:id="rId6"/>
    <p:sldLayoutId id="2147483665" r:id="rId7"/>
    <p:sldLayoutId id="2147483682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40000" y="1164502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/>
              <a:t>Cracking the DNA protein binding code</a:t>
            </a:r>
            <a:endParaRPr sz="4800"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Supervisor: Dr. Zakharia Frenkel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2739596-2330-5A34-562E-8B8153804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47" y="312000"/>
            <a:ext cx="3644305" cy="85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83;p59">
            <a:extLst>
              <a:ext uri="{FF2B5EF4-FFF2-40B4-BE49-F238E27FC236}">
                <a16:creationId xmlns:a16="http://schemas.microsoft.com/office/drawing/2014/main" id="{F38284D6-E30B-111E-E22F-123786C92B7C}"/>
              </a:ext>
            </a:extLst>
          </p:cNvPr>
          <p:cNvSpPr txBox="1">
            <a:spLocks/>
          </p:cNvSpPr>
          <p:nvPr/>
        </p:nvSpPr>
        <p:spPr>
          <a:xfrm>
            <a:off x="958483" y="116450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GB" sz="1400" dirty="0"/>
              <a:t>Capstone Project Phase B-23-1-R-11</a:t>
            </a:r>
            <a:endParaRPr lang="en-US" sz="1400" dirty="0"/>
          </a:p>
        </p:txBody>
      </p:sp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400615F7-08B4-D42F-0B2B-094727177179}"/>
              </a:ext>
            </a:extLst>
          </p:cNvPr>
          <p:cNvSpPr txBox="1">
            <a:spLocks/>
          </p:cNvSpPr>
          <p:nvPr/>
        </p:nvSpPr>
        <p:spPr>
          <a:xfrm>
            <a:off x="1039900" y="3703011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dirty="0"/>
              <a:t>Majd Msallam - Email: msalm46@gmail.com</a:t>
            </a:r>
          </a:p>
        </p:txBody>
      </p:sp>
      <p:sp>
        <p:nvSpPr>
          <p:cNvPr id="5" name="Google Shape;483;p59">
            <a:extLst>
              <a:ext uri="{FF2B5EF4-FFF2-40B4-BE49-F238E27FC236}">
                <a16:creationId xmlns:a16="http://schemas.microsoft.com/office/drawing/2014/main" id="{70BA198F-D474-326E-97D8-CEEA8EFC7049}"/>
              </a:ext>
            </a:extLst>
          </p:cNvPr>
          <p:cNvSpPr txBox="1">
            <a:spLocks/>
          </p:cNvSpPr>
          <p:nvPr/>
        </p:nvSpPr>
        <p:spPr>
          <a:xfrm>
            <a:off x="1039900" y="4028922"/>
            <a:ext cx="7064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dirty="0"/>
              <a:t>Mohamed Abo Saleh - Email: abosalehmohamed800@gmail.com</a:t>
            </a:r>
          </a:p>
        </p:txBody>
      </p:sp>
      <p:pic>
        <p:nvPicPr>
          <p:cNvPr id="580" name="Picture 579" descr="A picture containing map&#10;&#10;Description automatically generated">
            <a:extLst>
              <a:ext uri="{FF2B5EF4-FFF2-40B4-BE49-F238E27FC236}">
                <a16:creationId xmlns:a16="http://schemas.microsoft.com/office/drawing/2014/main" id="{3DCE6D83-D67B-9F26-7188-8B345223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53" y="2198293"/>
            <a:ext cx="1275829" cy="25717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D8B50-9E9A-9FED-6006-C34B3CF69A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1</a:t>
            </a:fld>
            <a:endParaRPr 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53;p91">
            <a:extLst>
              <a:ext uri="{FF2B5EF4-FFF2-40B4-BE49-F238E27FC236}">
                <a16:creationId xmlns:a16="http://schemas.microsoft.com/office/drawing/2014/main" id="{1C484659-94E5-A1FB-8322-B34871BD48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88" y="444500"/>
            <a:ext cx="7718425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dirty="0">
                <a:latin typeface="Vidaloka"/>
                <a:ea typeface="Vidaloka"/>
                <a:cs typeface="Vidaloka"/>
                <a:sym typeface="Vidaloka"/>
              </a:rPr>
              <a:t>NCBI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6E183-D723-0207-4370-880649870555}"/>
              </a:ext>
            </a:extLst>
          </p:cNvPr>
          <p:cNvSpPr txBox="1"/>
          <p:nvPr/>
        </p:nvSpPr>
        <p:spPr>
          <a:xfrm>
            <a:off x="662387" y="992545"/>
            <a:ext cx="691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Obtained GRCh38.p14 Primary Assembly dataset from NCBI, representing a specific version of the human reference genome.</a:t>
            </a:r>
          </a:p>
          <a:p>
            <a:endParaRPr lang="en-US" dirty="0">
              <a:latin typeface="Vidaloka" panose="020B060402020202020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GRCh38.p14 serves as a standardized representation of DNA sequence and gene locations in the human genome.</a:t>
            </a:r>
          </a:p>
          <a:p>
            <a:endParaRPr lang="en-US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Dataset provides comprehensive and accurate information for genetic analysis and research.</a:t>
            </a:r>
          </a:p>
          <a:p>
            <a:endParaRPr lang="en-US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Dataset includes 23 files, each corresponding to an individual chromosome, including the X chromosome.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>
              <a:latin typeface="Vidaloka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10FF4C-78B4-B690-00FD-2DE735E1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800" y="3222781"/>
            <a:ext cx="4699800" cy="1476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E5BD9-6EC4-99FB-3841-0625669570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8592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Vidaloka" panose="020B0604020202020204" charset="0"/>
              </a:rPr>
              <a:t>Algorithms</a:t>
            </a:r>
            <a:endParaRPr dirty="0">
              <a:latin typeface="Vidaloka" panose="020B060402020202020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52465D-78B7-8ECC-0A61-E6B2D3F90BBF}"/>
              </a:ext>
            </a:extLst>
          </p:cNvPr>
          <p:cNvCxnSpPr/>
          <p:nvPr/>
        </p:nvCxnSpPr>
        <p:spPr>
          <a:xfrm>
            <a:off x="-966158" y="53483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B0B4B2-EDD5-7345-3ED5-93F62C700911}"/>
              </a:ext>
            </a:extLst>
          </p:cNvPr>
          <p:cNvSpPr txBox="1"/>
          <p:nvPr/>
        </p:nvSpPr>
        <p:spPr>
          <a:xfrm>
            <a:off x="713225" y="117925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u="none" strike="noStrike" dirty="0">
                <a:solidFill>
                  <a:srgbClr val="000000"/>
                </a:solidFill>
                <a:effectLst/>
                <a:latin typeface="Vidaloka" panose="020B0604020202020204" charset="0"/>
                <a:cs typeface="Vani" panose="020B0502040204020203" pitchFamily="18" charset="0"/>
              </a:rPr>
              <a:t>Segmented DNA Analysis</a:t>
            </a:r>
            <a:endParaRPr lang="en-GB" dirty="0">
              <a:latin typeface="Vidaloka" panose="020B0604020202020204" charset="0"/>
              <a:cs typeface="Vani" panose="020B0502040204020203" pitchFamily="18" charset="0"/>
            </a:endParaRPr>
          </a:p>
        </p:txBody>
      </p:sp>
      <p:grpSp>
        <p:nvGrpSpPr>
          <p:cNvPr id="16" name="Google Shape;1279;p104">
            <a:extLst>
              <a:ext uri="{FF2B5EF4-FFF2-40B4-BE49-F238E27FC236}">
                <a16:creationId xmlns:a16="http://schemas.microsoft.com/office/drawing/2014/main" id="{CC7DC883-87A6-13D2-E9E3-BB3BA30D2689}"/>
              </a:ext>
            </a:extLst>
          </p:cNvPr>
          <p:cNvGrpSpPr/>
          <p:nvPr/>
        </p:nvGrpSpPr>
        <p:grpSpPr>
          <a:xfrm>
            <a:off x="56905" y="1140737"/>
            <a:ext cx="547657" cy="532645"/>
            <a:chOff x="3173876" y="1739175"/>
            <a:chExt cx="1011000" cy="930000"/>
          </a:xfrm>
        </p:grpSpPr>
        <p:sp>
          <p:nvSpPr>
            <p:cNvPr id="18" name="Google Shape;1280;p104">
              <a:extLst>
                <a:ext uri="{FF2B5EF4-FFF2-40B4-BE49-F238E27FC236}">
                  <a16:creationId xmlns:a16="http://schemas.microsoft.com/office/drawing/2014/main" id="{AD481EB4-0D4A-BA41-BF44-6C5812C2A1C2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daloka" panose="020B0604020202020204" charset="0"/>
                <a:sym typeface="Arial"/>
              </a:endParaRPr>
            </a:p>
          </p:txBody>
        </p:sp>
        <p:sp>
          <p:nvSpPr>
            <p:cNvPr id="19" name="Google Shape;1281;p104">
              <a:extLst>
                <a:ext uri="{FF2B5EF4-FFF2-40B4-BE49-F238E27FC236}">
                  <a16:creationId xmlns:a16="http://schemas.microsoft.com/office/drawing/2014/main" id="{6E4B6261-1989-21ED-1786-856AC9219965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 panose="020B0604020202020204" charset="0"/>
                  <a:ea typeface="Vidaloka"/>
                  <a:cs typeface="Vidaloka"/>
                  <a:sym typeface="Vidaloka"/>
                </a:rPr>
                <a:t>01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 panose="020B0604020202020204" charset="0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86E597-28CC-8659-9557-3DD6486A2D91}"/>
              </a:ext>
            </a:extLst>
          </p:cNvPr>
          <p:cNvSpPr txBox="1"/>
          <p:nvPr/>
        </p:nvSpPr>
        <p:spPr>
          <a:xfrm>
            <a:off x="979625" y="1710109"/>
            <a:ext cx="769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DNA sequence divided into segments before and after the binding site at different ratios (1/2, 1/4, 1/8, etc., up to 1/32).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Sliding window moved one position at a time for saving new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Iteration through each segment to count word occurrences and store the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Focus on the segment before the binding site (1/32 segment).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Word considered as a potential pointer if it appears more frequently in segments before the binding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Reverse complement of the word considered if it appears less frequently in segments before the binding site.</a:t>
            </a:r>
            <a:endParaRPr lang="en-IL" sz="1200" dirty="0">
              <a:latin typeface="Vidaloka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F55F3-5FEC-068F-0783-46359FC0E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11</a:t>
            </a:fld>
            <a:endParaRPr lang="en-I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93AB4-D34B-0ECC-4213-35B57FFFC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2" b="35472"/>
          <a:stretch/>
        </p:blipFill>
        <p:spPr bwMode="auto">
          <a:xfrm>
            <a:off x="3355571" y="3964249"/>
            <a:ext cx="2944907" cy="870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4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Vidaloka" panose="020B0604020202020204" charset="0"/>
              </a:rPr>
              <a:t>Algorithms</a:t>
            </a:r>
            <a:endParaRPr dirty="0">
              <a:latin typeface="Vidaloka" panose="020B060402020202020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52465D-78B7-8ECC-0A61-E6B2D3F90BBF}"/>
              </a:ext>
            </a:extLst>
          </p:cNvPr>
          <p:cNvCxnSpPr/>
          <p:nvPr/>
        </p:nvCxnSpPr>
        <p:spPr>
          <a:xfrm>
            <a:off x="-966158" y="53483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E47DEC-4284-14D9-59D8-1CF5125EB635}"/>
              </a:ext>
            </a:extLst>
          </p:cNvPr>
          <p:cNvSpPr txBox="1"/>
          <p:nvPr/>
        </p:nvSpPr>
        <p:spPr>
          <a:xfrm>
            <a:off x="713225" y="1218247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Vidaloka" panose="020B0604020202020204" charset="0"/>
              </a:rPr>
              <a:t>Word Occurrences DNA Analysis</a:t>
            </a:r>
            <a:endParaRPr lang="en-GB" dirty="0">
              <a:latin typeface="Vidaloka" panose="020B0604020202020204" charset="0"/>
            </a:endParaRPr>
          </a:p>
        </p:txBody>
      </p:sp>
      <p:grpSp>
        <p:nvGrpSpPr>
          <p:cNvPr id="22" name="Google Shape;1279;p104">
            <a:extLst>
              <a:ext uri="{FF2B5EF4-FFF2-40B4-BE49-F238E27FC236}">
                <a16:creationId xmlns:a16="http://schemas.microsoft.com/office/drawing/2014/main" id="{2F7D383B-69D3-E043-DF03-46F474D68597}"/>
              </a:ext>
            </a:extLst>
          </p:cNvPr>
          <p:cNvGrpSpPr/>
          <p:nvPr/>
        </p:nvGrpSpPr>
        <p:grpSpPr>
          <a:xfrm>
            <a:off x="56905" y="1205793"/>
            <a:ext cx="547657" cy="532645"/>
            <a:chOff x="3173876" y="1739175"/>
            <a:chExt cx="1011000" cy="930000"/>
          </a:xfrm>
        </p:grpSpPr>
        <p:sp>
          <p:nvSpPr>
            <p:cNvPr id="23" name="Google Shape;1280;p104">
              <a:extLst>
                <a:ext uri="{FF2B5EF4-FFF2-40B4-BE49-F238E27FC236}">
                  <a16:creationId xmlns:a16="http://schemas.microsoft.com/office/drawing/2014/main" id="{2385376A-72D6-0767-E437-6ED448028378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daloka" panose="020B0604020202020204" charset="0"/>
                <a:sym typeface="Arial"/>
              </a:endParaRPr>
            </a:p>
          </p:txBody>
        </p:sp>
        <p:sp>
          <p:nvSpPr>
            <p:cNvPr id="24" name="Google Shape;1281;p104">
              <a:extLst>
                <a:ext uri="{FF2B5EF4-FFF2-40B4-BE49-F238E27FC236}">
                  <a16:creationId xmlns:a16="http://schemas.microsoft.com/office/drawing/2014/main" id="{9C7200FE-0A62-ED0E-C9B8-8ACCDFA550AE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 panose="020B0604020202020204" charset="0"/>
                  <a:ea typeface="Vidaloka"/>
                  <a:cs typeface="Vidaloka"/>
                  <a:sym typeface="Vidaloka"/>
                </a:rPr>
                <a:t>02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 panose="020B0604020202020204" charset="0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12F0E91-5E72-8206-83EE-2E17CCB94E08}"/>
              </a:ext>
            </a:extLst>
          </p:cNvPr>
          <p:cNvSpPr txBox="1"/>
          <p:nvPr/>
        </p:nvSpPr>
        <p:spPr>
          <a:xfrm>
            <a:off x="914400" y="1587579"/>
            <a:ext cx="678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DNA sequence analyzed by extracting words from the upstream and downstream regions of the binding site using a sliding window of size 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Occurrences of each word recorded and unique words saved.</a:t>
            </a:r>
          </a:p>
          <a:p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Selection of words based on specific conditions:</a:t>
            </a:r>
          </a:p>
          <a:p>
            <a:endParaRPr lang="en-US" sz="1200" dirty="0">
              <a:latin typeface="Vidaloka" panose="020B0604020202020204" charset="0"/>
            </a:endParaRPr>
          </a:p>
          <a:p>
            <a:endParaRPr lang="en-US" sz="1200" dirty="0">
              <a:latin typeface="Vidaloka" panose="020B0604020202020204" charset="0"/>
            </a:endParaRPr>
          </a:p>
          <a:p>
            <a:endParaRPr lang="en-US" sz="1200" dirty="0">
              <a:latin typeface="Vidaloka" panose="020B0604020202020204" charset="0"/>
            </a:endParaRPr>
          </a:p>
          <a:p>
            <a:endParaRPr lang="en-US" sz="1200" dirty="0">
              <a:latin typeface="Vidaloka" panose="020B0604020202020204" charset="0"/>
            </a:endParaRPr>
          </a:p>
          <a:p>
            <a:endParaRPr lang="en-US" sz="1200" dirty="0">
              <a:latin typeface="Vidaloka" panose="020B0604020202020204" charset="0"/>
            </a:endParaRPr>
          </a:p>
          <a:p>
            <a:endParaRPr lang="en-US" sz="1200" dirty="0">
              <a:latin typeface="Vidaloka" panose="020B0604020202020204" charset="0"/>
            </a:endParaRPr>
          </a:p>
          <a:p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Return of words that meet the conditions as potential binding site pointer.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1200" dirty="0">
              <a:latin typeface="Vidaloka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A64FA5-EEC3-AB98-A4B4-1A98E3FCCBAA}"/>
              </a:ext>
            </a:extLst>
          </p:cNvPr>
          <p:cNvSpPr txBox="1"/>
          <p:nvPr/>
        </p:nvSpPr>
        <p:spPr>
          <a:xfrm>
            <a:off x="1508375" y="2836800"/>
            <a:ext cx="6127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6" indent="-285750">
              <a:buFont typeface="Courier New" panose="02070309020205020404" pitchFamily="49" charset="0"/>
              <a:buChar char="o"/>
            </a:pPr>
            <a:r>
              <a:rPr lang="en-US" sz="1200" dirty="0">
                <a:latin typeface="Vidaloka" panose="020B0604020202020204" charset="0"/>
              </a:rPr>
              <a:t>Word occurrence in the downstream region is more frequent than in the upstream region.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latin typeface="Vidaloka" panose="020B0604020202020204" charset="0"/>
              </a:rPr>
              <a:t>Corresponding palindromic word occurrence in the downstream region is less frequent than in the upstream region.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2A83AF-0F47-509E-2806-5068E7DD8F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826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Vidaloka" panose="020B0604020202020204" charset="0"/>
              </a:rPr>
              <a:t>Algorithms</a:t>
            </a:r>
            <a:endParaRPr dirty="0">
              <a:latin typeface="Vidaloka" panose="020B060402020202020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52465D-78B7-8ECC-0A61-E6B2D3F90BBF}"/>
              </a:ext>
            </a:extLst>
          </p:cNvPr>
          <p:cNvCxnSpPr/>
          <p:nvPr/>
        </p:nvCxnSpPr>
        <p:spPr>
          <a:xfrm>
            <a:off x="-966158" y="53483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C93F8C-DEE0-B17D-F658-6189E8C7438D}"/>
              </a:ext>
            </a:extLst>
          </p:cNvPr>
          <p:cNvSpPr txBox="1"/>
          <p:nvPr/>
        </p:nvSpPr>
        <p:spPr>
          <a:xfrm>
            <a:off x="713225" y="1122421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Vidaloka" panose="020B0604020202020204" charset="0"/>
              </a:rPr>
              <a:t>Segmented Word Distribution Analysis</a:t>
            </a:r>
            <a:br>
              <a:rPr lang="en-US" sz="2400" dirty="0">
                <a:latin typeface="Vidaloka" panose="020B0604020202020204" charset="0"/>
              </a:rPr>
            </a:br>
            <a:endParaRPr lang="en-GB" dirty="0">
              <a:latin typeface="Vidaloka" panose="020B0604020202020204" charset="0"/>
            </a:endParaRPr>
          </a:p>
        </p:txBody>
      </p:sp>
      <p:grpSp>
        <p:nvGrpSpPr>
          <p:cNvPr id="25" name="Google Shape;1279;p104">
            <a:extLst>
              <a:ext uri="{FF2B5EF4-FFF2-40B4-BE49-F238E27FC236}">
                <a16:creationId xmlns:a16="http://schemas.microsoft.com/office/drawing/2014/main" id="{4674E49B-9CC5-F6A9-BF5D-45F42E9387D7}"/>
              </a:ext>
            </a:extLst>
          </p:cNvPr>
          <p:cNvGrpSpPr/>
          <p:nvPr/>
        </p:nvGrpSpPr>
        <p:grpSpPr>
          <a:xfrm>
            <a:off x="56905" y="1105249"/>
            <a:ext cx="547657" cy="532645"/>
            <a:chOff x="3173876" y="1739175"/>
            <a:chExt cx="1011000" cy="930000"/>
          </a:xfrm>
        </p:grpSpPr>
        <p:sp>
          <p:nvSpPr>
            <p:cNvPr id="26" name="Google Shape;1280;p104">
              <a:extLst>
                <a:ext uri="{FF2B5EF4-FFF2-40B4-BE49-F238E27FC236}">
                  <a16:creationId xmlns:a16="http://schemas.microsoft.com/office/drawing/2014/main" id="{2750BCCD-F879-0B4E-EBB1-BFF6141C2041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daloka" panose="020B0604020202020204" charset="0"/>
                <a:sym typeface="Arial"/>
              </a:endParaRPr>
            </a:p>
          </p:txBody>
        </p:sp>
        <p:sp>
          <p:nvSpPr>
            <p:cNvPr id="27" name="Google Shape;1281;p104">
              <a:extLst>
                <a:ext uri="{FF2B5EF4-FFF2-40B4-BE49-F238E27FC236}">
                  <a16:creationId xmlns:a16="http://schemas.microsoft.com/office/drawing/2014/main" id="{103A4231-3B2D-4021-CED5-FF207C959741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 panose="020B0604020202020204" charset="0"/>
                  <a:ea typeface="Vidaloka"/>
                  <a:cs typeface="Vidaloka"/>
                  <a:sym typeface="Vidaloka"/>
                </a:rPr>
                <a:t>03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 panose="020B0604020202020204" charset="0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8F96DA1-95EF-DC3C-AA7D-9096B2588CB0}"/>
              </a:ext>
            </a:extLst>
          </p:cNvPr>
          <p:cNvSpPr txBox="1"/>
          <p:nvPr/>
        </p:nvSpPr>
        <p:spPr>
          <a:xfrm>
            <a:off x="993125" y="1637894"/>
            <a:ext cx="743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DNA sequence divided into segments for analysis.</a:t>
            </a:r>
          </a:p>
          <a:p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Sliding window approach used with window size k, moving one position at a time.</a:t>
            </a:r>
          </a:p>
          <a:p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Unique sequences encountered added to a set of unique sequences.</a:t>
            </a:r>
          </a:p>
          <a:p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Occurrence counts in each segment checked for an ascending order series before the binding site and a descending order series after the binding site.</a:t>
            </a:r>
          </a:p>
          <a:p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Complement word occurrences checked for descending order before the binding site and ascending order after the binding site.</a:t>
            </a:r>
          </a:p>
          <a:p>
            <a:endParaRPr lang="en-US" sz="1200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Sequences meeting both conditions considered as potential pointers.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1200" dirty="0">
              <a:latin typeface="Vidaloka" panose="020B060402020202020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E88B7-F6A0-2EC8-F05B-10AA8A3D9D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1491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Vidaloka" panose="020B0604020202020204" charset="0"/>
              </a:rPr>
              <a:t>Algorithms</a:t>
            </a:r>
            <a:endParaRPr dirty="0">
              <a:latin typeface="Vidaloka" panose="020B060402020202020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52465D-78B7-8ECC-0A61-E6B2D3F90BBF}"/>
              </a:ext>
            </a:extLst>
          </p:cNvPr>
          <p:cNvCxnSpPr/>
          <p:nvPr/>
        </p:nvCxnSpPr>
        <p:spPr>
          <a:xfrm>
            <a:off x="-966158" y="53483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556173-2D5C-85B2-E452-0F81D2AF069E}"/>
              </a:ext>
            </a:extLst>
          </p:cNvPr>
          <p:cNvSpPr txBox="1"/>
          <p:nvPr/>
        </p:nvSpPr>
        <p:spPr>
          <a:xfrm>
            <a:off x="735163" y="115685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Vidaloka" panose="020B0604020202020204" charset="0"/>
              </a:rPr>
              <a:t>Potential PWM Pointers</a:t>
            </a:r>
            <a:br>
              <a:rPr lang="en-US" sz="2400" dirty="0">
                <a:latin typeface="Vidaloka" panose="020B0604020202020204" charset="0"/>
              </a:rPr>
            </a:br>
            <a:endParaRPr lang="en-GB" dirty="0">
              <a:latin typeface="Vidaloka" panose="020B0604020202020204" charset="0"/>
            </a:endParaRPr>
          </a:p>
        </p:txBody>
      </p:sp>
      <p:grpSp>
        <p:nvGrpSpPr>
          <p:cNvPr id="28" name="Google Shape;1279;p104">
            <a:extLst>
              <a:ext uri="{FF2B5EF4-FFF2-40B4-BE49-F238E27FC236}">
                <a16:creationId xmlns:a16="http://schemas.microsoft.com/office/drawing/2014/main" id="{ECAF9DF5-15EA-9FF8-2294-7FD7815EFF14}"/>
              </a:ext>
            </a:extLst>
          </p:cNvPr>
          <p:cNvGrpSpPr/>
          <p:nvPr/>
        </p:nvGrpSpPr>
        <p:grpSpPr>
          <a:xfrm>
            <a:off x="67874" y="1066563"/>
            <a:ext cx="547657" cy="532645"/>
            <a:chOff x="3173876" y="1739175"/>
            <a:chExt cx="1011000" cy="930000"/>
          </a:xfrm>
        </p:grpSpPr>
        <p:sp>
          <p:nvSpPr>
            <p:cNvPr id="29" name="Google Shape;1280;p104">
              <a:extLst>
                <a:ext uri="{FF2B5EF4-FFF2-40B4-BE49-F238E27FC236}">
                  <a16:creationId xmlns:a16="http://schemas.microsoft.com/office/drawing/2014/main" id="{41D7E1B7-5BFF-0E0B-6E49-4355CF376E30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daloka" panose="020B0604020202020204" charset="0"/>
                <a:sym typeface="Arial"/>
              </a:endParaRPr>
            </a:p>
          </p:txBody>
        </p:sp>
        <p:sp>
          <p:nvSpPr>
            <p:cNvPr id="30" name="Google Shape;1281;p104">
              <a:extLst>
                <a:ext uri="{FF2B5EF4-FFF2-40B4-BE49-F238E27FC236}">
                  <a16:creationId xmlns:a16="http://schemas.microsoft.com/office/drawing/2014/main" id="{3BD7EF16-8D8B-51B5-A93A-6F9529DC1FE2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 panose="020B0604020202020204" charset="0"/>
                  <a:ea typeface="Vidaloka"/>
                  <a:cs typeface="Vidaloka"/>
                  <a:sym typeface="Vidaloka"/>
                </a:rPr>
                <a:t>04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 panose="020B0604020202020204" charset="0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4C6DE8-333B-9610-F643-AB09F9BF8543}"/>
              </a:ext>
            </a:extLst>
          </p:cNvPr>
          <p:cNvSpPr txBox="1"/>
          <p:nvPr/>
        </p:nvSpPr>
        <p:spPr>
          <a:xfrm>
            <a:off x="957312" y="1530462"/>
            <a:ext cx="745152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Upload (PFM) from the DNA sequence.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Construct a Position Probability Matrix (PPM) from the PFM.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Building a (PWM) from the PPM.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Calculation of the maximum score in the PWM.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Iteration through the DNA sequence using a sliding window approach with window size "k".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Summation of weights of bases within each window.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Evaluation of conditions for potential pointers: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Vidaloka" panose="020B0604020202020204" charset="0"/>
            </a:endParaRPr>
          </a:p>
          <a:p>
            <a:endParaRPr lang="en-US" sz="1200" dirty="0">
              <a:latin typeface="Vidaloka" panose="020B0604020202020204" charset="0"/>
            </a:endParaRPr>
          </a:p>
          <a:p>
            <a:endParaRPr lang="en-US" sz="1200" dirty="0">
              <a:latin typeface="Vidaloka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Return of the list of potential pointers identified in the DNA sequence.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L" sz="1200" dirty="0">
              <a:latin typeface="Vidaloka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B44C6-E228-1956-47EA-B3B274CBA9CE}"/>
              </a:ext>
            </a:extLst>
          </p:cNvPr>
          <p:cNvSpPr txBox="1"/>
          <p:nvPr/>
        </p:nvSpPr>
        <p:spPr>
          <a:xfrm>
            <a:off x="1426310" y="3985465"/>
            <a:ext cx="588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Word score being 0.9 times the maximum score.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idaloka" panose="020B0604020202020204" charset="0"/>
              </a:rPr>
              <a:t>More occurrences of the word downstream (before the binding site) than upstream (after the binding site).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E23A29-FFAA-FA06-7C05-10E9C0AFA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85130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554199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Results 1</a:t>
            </a:r>
            <a:endParaRPr sz="3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170D346-A237-DAC5-4BF5-F72BCD8F8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2" b="35472"/>
          <a:stretch/>
        </p:blipFill>
        <p:spPr bwMode="auto">
          <a:xfrm>
            <a:off x="57600" y="1165989"/>
            <a:ext cx="4238625" cy="12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25D227B-A22C-D21D-FCCD-EF66FE651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88" y="2806444"/>
            <a:ext cx="3239337" cy="130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6E8E129-9ACD-AD8C-CEC6-3287D2BB4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225" y="1402623"/>
            <a:ext cx="3596175" cy="2338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79011E2-83FC-9BA8-F449-E42BC9E2E77E}"/>
              </a:ext>
            </a:extLst>
          </p:cNvPr>
          <p:cNvCxnSpPr>
            <a:endCxn id="8198" idx="1"/>
          </p:cNvCxnSpPr>
          <p:nvPr/>
        </p:nvCxnSpPr>
        <p:spPr>
          <a:xfrm>
            <a:off x="4296225" y="1958400"/>
            <a:ext cx="1194000" cy="613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0E0699E-FD08-0B59-1C7A-C39A04D295FA}"/>
              </a:ext>
            </a:extLst>
          </p:cNvPr>
          <p:cNvCxnSpPr>
            <a:stCxn id="8196" idx="3"/>
            <a:endCxn id="8198" idx="1"/>
          </p:cNvCxnSpPr>
          <p:nvPr/>
        </p:nvCxnSpPr>
        <p:spPr>
          <a:xfrm flipV="1">
            <a:off x="4296225" y="2571750"/>
            <a:ext cx="1194000" cy="8861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E0DA5-AC83-6956-EC25-12480E25E0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192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554198" y="445025"/>
            <a:ext cx="78795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DNA sequence Vs shuffled DNA sequence </a:t>
            </a:r>
            <a:endParaRPr sz="3200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A6E8E129-9ACD-AD8C-CEC6-3287D2BB4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627" y="1553543"/>
            <a:ext cx="3596175" cy="2338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6A8034-9F63-DF74-9E26-A4052BA4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8" y="1570720"/>
            <a:ext cx="3596175" cy="2321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E8BA8D-DC0C-F87A-FE57-22F9CC7C9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841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554199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Results 2</a:t>
            </a:r>
            <a:endParaRPr sz="32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23AC465-E4E5-A100-E2E1-90FDDC87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" y="2037788"/>
            <a:ext cx="3581400" cy="92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3504141C-887D-5348-3D27-056AA7A41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60" t="5713" r="8331" b="9266"/>
          <a:stretch/>
        </p:blipFill>
        <p:spPr>
          <a:xfrm>
            <a:off x="5135700" y="1285199"/>
            <a:ext cx="3132000" cy="2426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80D05D-9D7F-3E40-900B-69071BFAE1F0}"/>
              </a:ext>
            </a:extLst>
          </p:cNvPr>
          <p:cNvCxnSpPr/>
          <p:nvPr/>
        </p:nvCxnSpPr>
        <p:spPr>
          <a:xfrm>
            <a:off x="3945600" y="2498400"/>
            <a:ext cx="106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E17331-D701-04B3-F94D-A4A3BECDAA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7789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554199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Results 3</a:t>
            </a:r>
            <a:endParaRPr sz="3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80D05D-9D7F-3E40-900B-69071BFAE1F0}"/>
              </a:ext>
            </a:extLst>
          </p:cNvPr>
          <p:cNvCxnSpPr/>
          <p:nvPr/>
        </p:nvCxnSpPr>
        <p:spPr>
          <a:xfrm>
            <a:off x="4452099" y="2491200"/>
            <a:ext cx="106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BD664C2-1805-3F65-0F88-04F1CDA3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" y="2012152"/>
            <a:ext cx="4633851" cy="957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54C1237-A1FD-CA81-8281-F8883C496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99" y="1445051"/>
            <a:ext cx="3460576" cy="2253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51ABA9-F12E-EB13-9DF1-8DE95C7C3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31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554199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Results 4</a:t>
            </a:r>
            <a:endParaRPr sz="3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80D05D-9D7F-3E40-900B-69071BFAE1F0}"/>
              </a:ext>
            </a:extLst>
          </p:cNvPr>
          <p:cNvCxnSpPr/>
          <p:nvPr/>
        </p:nvCxnSpPr>
        <p:spPr>
          <a:xfrm>
            <a:off x="5507746" y="1625643"/>
            <a:ext cx="53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5592C07-BBB3-7A1F-CCB1-377EA178B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"/>
          <a:stretch/>
        </p:blipFill>
        <p:spPr bwMode="auto">
          <a:xfrm>
            <a:off x="210600" y="2079035"/>
            <a:ext cx="3713400" cy="985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21DA217-15B5-E949-8A6A-E410AAFFD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99" y="1336293"/>
            <a:ext cx="3296385" cy="247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958A34-A801-BA4D-A44F-56E0556D24A9}"/>
              </a:ext>
            </a:extLst>
          </p:cNvPr>
          <p:cNvCxnSpPr>
            <a:cxnSpLocks/>
          </p:cNvCxnSpPr>
          <p:nvPr/>
        </p:nvCxnSpPr>
        <p:spPr>
          <a:xfrm>
            <a:off x="4003200" y="2571749"/>
            <a:ext cx="1089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8725F-0DAF-0F85-D5F7-71FB3C80DE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454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Introduction </a:t>
            </a:r>
            <a:endParaRPr sz="3200" dirty="0"/>
          </a:p>
        </p:txBody>
      </p:sp>
      <p:sp>
        <p:nvSpPr>
          <p:cNvPr id="2" name="Google Shape;488;p60">
            <a:extLst>
              <a:ext uri="{FF2B5EF4-FFF2-40B4-BE49-F238E27FC236}">
                <a16:creationId xmlns:a16="http://schemas.microsoft.com/office/drawing/2014/main" id="{E742E161-7680-88E3-7787-A302D63EB7DC}"/>
              </a:ext>
            </a:extLst>
          </p:cNvPr>
          <p:cNvSpPr txBox="1">
            <a:spLocks/>
          </p:cNvSpPr>
          <p:nvPr/>
        </p:nvSpPr>
        <p:spPr>
          <a:xfrm>
            <a:off x="955679" y="867589"/>
            <a:ext cx="47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The main problem</a:t>
            </a:r>
            <a:r>
              <a:rPr lang="en-US" sz="3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8F866-9E78-4768-412E-33CCA7B25509}"/>
              </a:ext>
            </a:extLst>
          </p:cNvPr>
          <p:cNvSpPr txBox="1"/>
          <p:nvPr/>
        </p:nvSpPr>
        <p:spPr>
          <a:xfrm>
            <a:off x="1260764" y="1558636"/>
            <a:ext cx="610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idaloka" panose="020B0604020202020204" charset="0"/>
                <a:cs typeface="Arial" panose="020B0604020202020204" pitchFamily="34" charset="0"/>
              </a:rPr>
              <a:t>The lack of understanding of how DNA-binding proteins (DBPs) are able to quickly locate their target sites within the genome.</a:t>
            </a:r>
            <a:endParaRPr lang="en-GB" dirty="0">
              <a:latin typeface="Vidaloka" panose="020B0604020202020204" charset="0"/>
              <a:cs typeface="Arial" panose="020B0604020202020204" pitchFamily="34" charset="0"/>
            </a:endParaRPr>
          </a:p>
        </p:txBody>
      </p:sp>
      <p:sp>
        <p:nvSpPr>
          <p:cNvPr id="4" name="Google Shape;488;p60">
            <a:extLst>
              <a:ext uri="{FF2B5EF4-FFF2-40B4-BE49-F238E27FC236}">
                <a16:creationId xmlns:a16="http://schemas.microsoft.com/office/drawing/2014/main" id="{3249386D-0BBE-F7CD-E3D8-416F54A88C0D}"/>
              </a:ext>
            </a:extLst>
          </p:cNvPr>
          <p:cNvSpPr txBox="1">
            <a:spLocks/>
          </p:cNvSpPr>
          <p:nvPr/>
        </p:nvSpPr>
        <p:spPr>
          <a:xfrm>
            <a:off x="893334" y="2285400"/>
            <a:ext cx="47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Our proposed solution 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D7AED-A911-4569-DAFD-063413F9D73D}"/>
              </a:ext>
            </a:extLst>
          </p:cNvPr>
          <p:cNvSpPr txBox="1"/>
          <p:nvPr/>
        </p:nvSpPr>
        <p:spPr>
          <a:xfrm>
            <a:off x="1260764" y="2867275"/>
            <a:ext cx="610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idaloka" panose="020B0604020202020204" charset="0"/>
                <a:cs typeface="Arial" panose="020B0604020202020204" pitchFamily="34" charset="0"/>
              </a:rPr>
              <a:t>Certain nucleotide sequences in DNA act as "pointers" that direct DBPs to the appropriate binding sites. </a:t>
            </a:r>
            <a:endParaRPr lang="en-GB" dirty="0">
              <a:latin typeface="Vidaloka" panose="020B060402020202020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1600B8-9CC1-29CD-0EFD-86EF1655E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145" y="2851963"/>
            <a:ext cx="2682955" cy="22068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8E0A9-9315-0F41-1FBE-72555DDD5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2</a:t>
            </a:fld>
            <a:endParaRPr lang="en-I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Diagram</a:t>
            </a:r>
            <a:endParaRPr dirty="0"/>
          </a:p>
        </p:txBody>
      </p:sp>
      <p:pic>
        <p:nvPicPr>
          <p:cNvPr id="3" name="Picture 2" descr="A picture containing text, diagram, parallel, circle&#10;&#10;Description automatically generated">
            <a:extLst>
              <a:ext uri="{FF2B5EF4-FFF2-40B4-BE49-F238E27FC236}">
                <a16:creationId xmlns:a16="http://schemas.microsoft.com/office/drawing/2014/main" id="{FE2F8CB8-39A2-8B32-D224-BDE3FA9D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64" y="1245767"/>
            <a:ext cx="6217271" cy="340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A3B53B-4319-B77C-6F3A-C66983F68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20</a:t>
            </a:fld>
            <a:endParaRPr lang="en-I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Package diagram</a:t>
            </a:r>
            <a:endParaRPr dirty="0"/>
          </a:p>
        </p:txBody>
      </p:sp>
      <p:pic>
        <p:nvPicPr>
          <p:cNvPr id="3" name="Picture 2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D753A6BB-FCE2-3E71-BF0B-28E819E2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92" y="1153947"/>
            <a:ext cx="5878286" cy="340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679FC-7CCB-B947-967D-6B6177388A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2002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 page</a:t>
            </a:r>
            <a:endParaRPr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66563DD-2623-3C00-73C4-D1D81B206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63" y="1347375"/>
            <a:ext cx="38766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23025-7E6D-F8B8-3971-8E115646A6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22</a:t>
            </a:fld>
            <a:endParaRPr lang="en-I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selction</a:t>
            </a:r>
            <a:endParaRPr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AED4B55-51E6-15C0-9772-9160D93D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750" y="1186650"/>
            <a:ext cx="40005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8DD06F-9E92-79B0-04F3-6AA84A4A75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026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378150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Algorithem selection</a:t>
            </a:r>
            <a:endParaRPr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8D7A51F-8DB7-0E63-5DA9-6841E71EF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962025"/>
            <a:ext cx="42481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26615F-45BA-E023-1455-E8C505DDBF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7927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378150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US" dirty="0"/>
              <a:t>l</a:t>
            </a:r>
            <a:r>
              <a:rPr lang="en" dirty="0"/>
              <a:t>gorithm explaination</a:t>
            </a:r>
            <a:endParaRPr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947D5CF-012E-6C61-4C1A-D457E9B50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131" y="1106005"/>
            <a:ext cx="2337624" cy="17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827B1A2-A46E-E638-FDDC-0B6326D8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19" y="1106005"/>
            <a:ext cx="2400750" cy="18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4BAB3922-9C8B-8B78-31DB-94BBB3531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131" y="3061722"/>
            <a:ext cx="2337625" cy="17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CC3C0024-1E67-C575-0A76-2B109B69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19" y="3061722"/>
            <a:ext cx="2400750" cy="18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973C3-EDC8-EAED-DC2D-BD1318922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5074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oogle Shape;1453;p112">
            <a:extLst>
              <a:ext uri="{FF2B5EF4-FFF2-40B4-BE49-F238E27FC236}">
                <a16:creationId xmlns:a16="http://schemas.microsoft.com/office/drawing/2014/main" id="{AFDAA3B5-965F-9C06-537B-0B6CF5214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066940"/>
              </p:ext>
            </p:extLst>
          </p:nvPr>
        </p:nvGraphicFramePr>
        <p:xfrm>
          <a:off x="318976" y="934736"/>
          <a:ext cx="8506047" cy="3206231"/>
        </p:xfrm>
        <a:graphic>
          <a:graphicData uri="http://schemas.openxmlformats.org/drawingml/2006/table">
            <a:tbl>
              <a:tblPr>
                <a:noFill/>
                <a:tableStyleId>{76C72EBF-7E6E-405C-9FCA-B2BDCEBA989C}</a:tableStyleId>
              </a:tblPr>
              <a:tblGrid>
                <a:gridCol w="1070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8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4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Test ID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Test Name</a:t>
                      </a:r>
                      <a:endParaRPr sz="18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Description </a:t>
                      </a:r>
                      <a:endParaRPr sz="18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Expected results</a:t>
                      </a:r>
                      <a:endParaRPr sz="18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Input test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Verify that the code can read and process the data from a file correctly.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True (the content of the file matches the variable content)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5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Occurrence Count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Verify that the algorithm is able to accurately count the occurrences of a specific word within a given k-length window.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 panose="00000500000000000000" pitchFamily="2" charset="0"/>
                        </a:rPr>
                        <a:t>Return True (number of occurrences in each algorithm  matches the number stored in the variable)</a:t>
                      </a:r>
                      <a:endParaRPr sz="1200" dirty="0">
                        <a:solidFill>
                          <a:schemeClr val="dk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Reverse compliment verification 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Verify that the algorithms are able to extract the reverse compliment correctly 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 True (if the reverse compliment is correct)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B84F904-2BC1-F338-DA91-22CBEEF57811}"/>
              </a:ext>
            </a:extLst>
          </p:cNvPr>
          <p:cNvSpPr txBox="1"/>
          <p:nvPr/>
        </p:nvSpPr>
        <p:spPr>
          <a:xfrm>
            <a:off x="2339163" y="333153"/>
            <a:ext cx="452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Vidaloka" panose="020B0604020202020204" charset="0"/>
              </a:rPr>
              <a:t>Research verification plan</a:t>
            </a:r>
            <a:endParaRPr lang="en-GB" sz="2000" dirty="0">
              <a:latin typeface="Vidaloka" panose="020B060402020202020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66CB0A-CACA-830D-2210-FD35B7C72A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26</a:t>
            </a:fld>
            <a:endParaRPr lang="en-IL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development timeline</a:t>
            </a:r>
            <a:endParaRPr dirty="0"/>
          </a:p>
        </p:txBody>
      </p:sp>
      <p:sp>
        <p:nvSpPr>
          <p:cNvPr id="951" name="Google Shape;951;p91"/>
          <p:cNvSpPr txBox="1"/>
          <p:nvPr/>
        </p:nvSpPr>
        <p:spPr>
          <a:xfrm>
            <a:off x="4712174" y="358604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rPr>
              <a:t>B</a:t>
            </a: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rPr>
              <a:t>uild Use Case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rPr>
              <a:t>diagram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53" name="Google Shape;953;p91"/>
          <p:cNvSpPr txBox="1"/>
          <p:nvPr/>
        </p:nvSpPr>
        <p:spPr>
          <a:xfrm>
            <a:off x="569200" y="355694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dirty="0">
                <a:latin typeface="Vidaloka"/>
                <a:ea typeface="Vidaloka"/>
                <a:cs typeface="Vidaloka"/>
                <a:sym typeface="Vidaloka"/>
              </a:rPr>
              <a:t>Prepare </a:t>
            </a:r>
            <a:r>
              <a:rPr lang="en-US" sz="2000" dirty="0">
                <a:latin typeface="Vidaloka"/>
                <a:ea typeface="Vidaloka"/>
                <a:cs typeface="Vidaloka"/>
                <a:sym typeface="Vidaloka"/>
              </a:rPr>
              <a:t>Algorithms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955" name="Google Shape;955;p91"/>
          <p:cNvGrpSpPr/>
          <p:nvPr/>
        </p:nvGrpSpPr>
        <p:grpSpPr>
          <a:xfrm>
            <a:off x="925150" y="2571750"/>
            <a:ext cx="7013349" cy="667500"/>
            <a:chOff x="1061626" y="2700425"/>
            <a:chExt cx="7013349" cy="667500"/>
          </a:xfrm>
        </p:grpSpPr>
        <p:cxnSp>
          <p:nvCxnSpPr>
            <p:cNvPr id="956" name="Google Shape;956;p91"/>
            <p:cNvCxnSpPr>
              <a:stCxn id="957" idx="3"/>
              <a:endCxn id="958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91"/>
            <p:cNvCxnSpPr>
              <a:stCxn id="958" idx="3"/>
              <a:endCxn id="960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91"/>
            <p:cNvCxnSpPr>
              <a:stCxn id="960" idx="3"/>
              <a:endCxn id="962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7" name="Google Shape;957;p91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3500" b="0" i="0" u="none" strike="noStrike" kern="0" cap="none" spc="0" normalizeH="0" baseline="0" noProof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kumimoji="0" sz="3500" b="0" i="0" u="none" strike="noStrike" kern="0" cap="none" spc="0" normalizeH="0" baseline="0" noProof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58" name="Google Shape;958;p91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3500" b="0" i="0" u="none" strike="noStrike" kern="0" cap="none" spc="0" normalizeH="0" baseline="0" noProof="0" dirty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kumimoji="0" sz="3500" b="0" i="0" u="none" strike="noStrike" kern="0" cap="none" spc="0" normalizeH="0" baseline="0" noProof="0" dirty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0" name="Google Shape;960;p91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3500" b="0" i="0" u="none" strike="noStrike" kern="0" cap="none" spc="0" normalizeH="0" baseline="0" noProof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kumimoji="0" sz="3500" b="0" i="0" u="none" strike="noStrike" kern="0" cap="none" spc="0" normalizeH="0" baseline="0" noProof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962" name="Google Shape;962;p91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3500" b="0" i="0" u="none" strike="noStrike" kern="0" cap="none" spc="0" normalizeH="0" baseline="0" noProof="0" dirty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kumimoji="0" sz="3500" b="0" i="0" u="none" strike="noStrike" kern="0" cap="none" spc="0" normalizeH="0" baseline="0" noProof="0" dirty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963" name="Google Shape;963;p91"/>
          <p:cNvSpPr txBox="1"/>
          <p:nvPr/>
        </p:nvSpPr>
        <p:spPr>
          <a:xfrm>
            <a:off x="2636925" y="1715641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rPr>
              <a:t>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rPr>
              <a:t>Construction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964" name="Google Shape;964;p91"/>
          <p:cNvSpPr txBox="1"/>
          <p:nvPr/>
        </p:nvSpPr>
        <p:spPr>
          <a:xfrm>
            <a:off x="6492175" y="1717682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rPr>
              <a:t>Build the tool GUI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67B37-969B-E6E0-01C1-44B00C2F53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6522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06-25_20-48-02 - mblac">
            <a:hlinkClick r:id="" action="ppaction://media"/>
            <a:extLst>
              <a:ext uri="{FF2B5EF4-FFF2-40B4-BE49-F238E27FC236}">
                <a16:creationId xmlns:a16="http://schemas.microsoft.com/office/drawing/2014/main" id="{BB0825E0-7FBC-6C63-48DE-036F83FF8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444" y="535702"/>
            <a:ext cx="7349319" cy="38890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BC3A7-2831-4E39-556D-57790B359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710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45CD25AB-5B75-5797-1162-7005116526E0}"/>
              </a:ext>
            </a:extLst>
          </p:cNvPr>
          <p:cNvSpPr/>
          <p:nvPr/>
        </p:nvSpPr>
        <p:spPr>
          <a:xfrm>
            <a:off x="2080906" y="1489962"/>
            <a:ext cx="1066874" cy="1081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Constraints</a:t>
            </a:r>
            <a:endParaRPr sz="3200" dirty="0"/>
          </a:p>
        </p:txBody>
      </p:sp>
      <p:sp>
        <p:nvSpPr>
          <p:cNvPr id="8" name="Google Shape;1275;p104">
            <a:extLst>
              <a:ext uri="{FF2B5EF4-FFF2-40B4-BE49-F238E27FC236}">
                <a16:creationId xmlns:a16="http://schemas.microsoft.com/office/drawing/2014/main" id="{7194007A-ED51-9C9B-6C34-A6AF1D6E989E}"/>
              </a:ext>
            </a:extLst>
          </p:cNvPr>
          <p:cNvSpPr txBox="1">
            <a:spLocks/>
          </p:cNvSpPr>
          <p:nvPr/>
        </p:nvSpPr>
        <p:spPr>
          <a:xfrm>
            <a:off x="1920953" y="2788777"/>
            <a:ext cx="1569733" cy="421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Vidaloka" panose="020B0604020202020204" charset="0"/>
              </a:rPr>
              <a:t>Finding Suitable Database</a:t>
            </a:r>
            <a:endParaRPr lang="en-US" dirty="0"/>
          </a:p>
        </p:txBody>
      </p:sp>
      <p:sp>
        <p:nvSpPr>
          <p:cNvPr id="12" name="Google Shape;1275;p104">
            <a:extLst>
              <a:ext uri="{FF2B5EF4-FFF2-40B4-BE49-F238E27FC236}">
                <a16:creationId xmlns:a16="http://schemas.microsoft.com/office/drawing/2014/main" id="{F39B7AF6-171F-7513-A556-62AEF2E983C9}"/>
              </a:ext>
            </a:extLst>
          </p:cNvPr>
          <p:cNvSpPr txBox="1">
            <a:spLocks/>
          </p:cNvSpPr>
          <p:nvPr/>
        </p:nvSpPr>
        <p:spPr>
          <a:xfrm>
            <a:off x="5416290" y="2781118"/>
            <a:ext cx="1386461" cy="421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Vidaloka" panose="020B0604020202020204" charset="0"/>
              </a:rPr>
              <a:t>Biological Concepts</a:t>
            </a:r>
            <a:endParaRPr lang="en-US" dirty="0"/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93795BC4-7282-268C-4234-1F2AC721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45" y="2659677"/>
            <a:ext cx="780300" cy="7982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3E9236-DB3B-B2A9-282D-B9B10222F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84035"/>
            <a:ext cx="1066874" cy="1064696"/>
          </a:xfrm>
          <a:prstGeom prst="rect">
            <a:avLst/>
          </a:prstGeom>
        </p:spPr>
      </p:pic>
      <p:sp>
        <p:nvSpPr>
          <p:cNvPr id="23" name="Google Shape;1281;p104">
            <a:extLst>
              <a:ext uri="{FF2B5EF4-FFF2-40B4-BE49-F238E27FC236}">
                <a16:creationId xmlns:a16="http://schemas.microsoft.com/office/drawing/2014/main" id="{7D5FA359-165A-EE3A-6418-6CB8D29FC231}"/>
              </a:ext>
            </a:extLst>
          </p:cNvPr>
          <p:cNvSpPr txBox="1"/>
          <p:nvPr/>
        </p:nvSpPr>
        <p:spPr>
          <a:xfrm>
            <a:off x="2034445" y="1706067"/>
            <a:ext cx="1159795" cy="63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5F2EE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rPr>
              <a:t>01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5F2EE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F0E1EE-C537-B4D0-757C-BC9003226575}"/>
              </a:ext>
            </a:extLst>
          </p:cNvPr>
          <p:cNvSpPr/>
          <p:nvPr/>
        </p:nvSpPr>
        <p:spPr>
          <a:xfrm>
            <a:off x="5462751" y="1489962"/>
            <a:ext cx="1066874" cy="1081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Google Shape;1281;p104">
            <a:extLst>
              <a:ext uri="{FF2B5EF4-FFF2-40B4-BE49-F238E27FC236}">
                <a16:creationId xmlns:a16="http://schemas.microsoft.com/office/drawing/2014/main" id="{CDCA6949-5F16-33EA-A4B7-7D2ABED2DF6E}"/>
              </a:ext>
            </a:extLst>
          </p:cNvPr>
          <p:cNvSpPr txBox="1"/>
          <p:nvPr/>
        </p:nvSpPr>
        <p:spPr>
          <a:xfrm>
            <a:off x="5416290" y="1706067"/>
            <a:ext cx="1159795" cy="63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5F2EE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rPr>
              <a:t>02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5F2EE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21737-16AE-C6EC-D26F-DB6E89307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69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/>
          <p:cNvSpPr txBox="1">
            <a:spLocks noGrp="1"/>
          </p:cNvSpPr>
          <p:nvPr>
            <p:ph type="subTitle" idx="1"/>
          </p:nvPr>
        </p:nvSpPr>
        <p:spPr>
          <a:xfrm>
            <a:off x="2685347" y="24076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Protein</a:t>
            </a:r>
            <a:endParaRPr dirty="0"/>
          </a:p>
        </p:txBody>
      </p:sp>
      <p:sp>
        <p:nvSpPr>
          <p:cNvPr id="1275" name="Google Shape;1275;p104"/>
          <p:cNvSpPr txBox="1">
            <a:spLocks noGrp="1"/>
          </p:cNvSpPr>
          <p:nvPr>
            <p:ph type="subTitle" idx="3"/>
          </p:nvPr>
        </p:nvSpPr>
        <p:spPr>
          <a:xfrm>
            <a:off x="201822" y="24076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DNA</a:t>
            </a:r>
            <a:endParaRPr dirty="0"/>
          </a:p>
        </p:txBody>
      </p:sp>
      <p:sp>
        <p:nvSpPr>
          <p:cNvPr id="1277" name="Google Shape;1277;p104"/>
          <p:cNvSpPr txBox="1">
            <a:spLocks noGrp="1"/>
          </p:cNvSpPr>
          <p:nvPr>
            <p:ph type="subTitle" idx="5"/>
          </p:nvPr>
        </p:nvSpPr>
        <p:spPr>
          <a:xfrm>
            <a:off x="1424872" y="4131317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Binding-site</a:t>
            </a:r>
            <a:endParaRPr dirty="0"/>
          </a:p>
        </p:txBody>
      </p:sp>
      <p:grpSp>
        <p:nvGrpSpPr>
          <p:cNvPr id="1279" name="Google Shape;1279;p104"/>
          <p:cNvGrpSpPr/>
          <p:nvPr/>
        </p:nvGrpSpPr>
        <p:grpSpPr>
          <a:xfrm>
            <a:off x="704022" y="1255250"/>
            <a:ext cx="1011000" cy="930000"/>
            <a:chOff x="3173876" y="1739175"/>
            <a:chExt cx="1011000" cy="930000"/>
          </a:xfrm>
        </p:grpSpPr>
        <p:sp>
          <p:nvSpPr>
            <p:cNvPr id="1280" name="Google Shape;1280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3500" b="0" i="0" u="none" strike="noStrike" kern="0" cap="none" spc="0" normalizeH="0" baseline="0" noProof="0" dirty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kumimoji="0" sz="3500" b="0" i="0" u="none" strike="noStrike" kern="0" cap="none" spc="0" normalizeH="0" baseline="0" noProof="0" dirty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2" name="Google Shape;1282;p104"/>
          <p:cNvGrpSpPr/>
          <p:nvPr/>
        </p:nvGrpSpPr>
        <p:grpSpPr>
          <a:xfrm>
            <a:off x="3187547" y="1255250"/>
            <a:ext cx="1011000" cy="930000"/>
            <a:chOff x="3173876" y="1739175"/>
            <a:chExt cx="1011000" cy="930000"/>
          </a:xfrm>
        </p:grpSpPr>
        <p:sp>
          <p:nvSpPr>
            <p:cNvPr id="1283" name="Google Shape;1283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3500" b="0" i="0" u="none" strike="noStrike" kern="0" cap="none" spc="0" normalizeH="0" baseline="0" noProof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kumimoji="0" sz="3500" b="0" i="0" u="none" strike="noStrike" kern="0" cap="none" spc="0" normalizeH="0" baseline="0" noProof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5" name="Google Shape;1285;p104"/>
          <p:cNvGrpSpPr/>
          <p:nvPr/>
        </p:nvGrpSpPr>
        <p:grpSpPr>
          <a:xfrm>
            <a:off x="1927072" y="2978921"/>
            <a:ext cx="1011000" cy="930000"/>
            <a:chOff x="3173876" y="1739175"/>
            <a:chExt cx="1011000" cy="930000"/>
          </a:xfrm>
        </p:grpSpPr>
        <p:sp>
          <p:nvSpPr>
            <p:cNvPr id="1286" name="Google Shape;1286;p104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04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3500" b="0" i="0" u="none" strike="noStrike" kern="0" cap="none" spc="0" normalizeH="0" baseline="0" noProof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kumimoji="0" sz="3500" b="0" i="0" u="none" strike="noStrike" kern="0" cap="none" spc="0" normalizeH="0" baseline="0" noProof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288" name="Google Shape;1288;p10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Biological Overview</a:t>
            </a:r>
            <a:endParaRPr dirty="0"/>
          </a:p>
        </p:txBody>
      </p:sp>
      <p:pic>
        <p:nvPicPr>
          <p:cNvPr id="3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AF05BE8-AA5A-1C19-700F-1E06AA7E3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98" y="1157746"/>
            <a:ext cx="4648620" cy="3642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1351F4-41C7-9669-ED07-D9817C7FC0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1939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Conclusion 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9F9557-9F34-5E60-C342-D0B6589C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85" y="2703467"/>
            <a:ext cx="1905000" cy="190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526A32-3189-A0B9-2342-2CB8F548FB13}"/>
              </a:ext>
            </a:extLst>
          </p:cNvPr>
          <p:cNvSpPr txBox="1"/>
          <p:nvPr/>
        </p:nvSpPr>
        <p:spPr>
          <a:xfrm>
            <a:off x="1215139" y="1340643"/>
            <a:ext cx="55778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We have developed a tool that utilizes our algorithms to detect potential indicators or 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Created comprehensive database to support future research efforts in this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Identified distinct signal indicating potential pointers in DNA sequences.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Discovered informative subsequences showing consistent frequency patterns near binding sites.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B14EC-5065-3184-D0AC-469535F443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0920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123">
            <a:extLst>
              <a:ext uri="{FF2B5EF4-FFF2-40B4-BE49-F238E27FC236}">
                <a16:creationId xmlns:a16="http://schemas.microsoft.com/office/drawing/2014/main" id="{F562DEC4-02F6-FF2A-08F9-BB315B4A8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9440" y="1126480"/>
            <a:ext cx="418512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3" name="Google Shape;1569;p123">
            <a:extLst>
              <a:ext uri="{FF2B5EF4-FFF2-40B4-BE49-F238E27FC236}">
                <a16:creationId xmlns:a16="http://schemas.microsoft.com/office/drawing/2014/main" id="{75C06171-705D-82ED-BA7B-3F68213771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32900" y="2961005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msalm46@gmail.com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abosalehmohamed800</a:t>
            </a:r>
            <a:r>
              <a:rPr lang="en-US"/>
              <a:t>@gmail.</a:t>
            </a:r>
            <a:r>
              <a:rPr lang="en-US" dirty="0"/>
              <a:t>com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60007-C9CE-28A4-83A6-C62372374F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5779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04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72966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The Problem of Finding Target Sites in DNA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9472C0-A8A0-91C5-53AB-951713C3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754" y="1387930"/>
            <a:ext cx="4448181" cy="2498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89499-C643-FF74-B71B-794566894177}"/>
              </a:ext>
            </a:extLst>
          </p:cNvPr>
          <p:cNvSpPr txBox="1"/>
          <p:nvPr/>
        </p:nvSpPr>
        <p:spPr>
          <a:xfrm>
            <a:off x="326065" y="1268818"/>
            <a:ext cx="42459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 searching a word in a not indexed dictionary.</a:t>
            </a:r>
          </a:p>
          <a:p>
            <a:pPr lvl="1"/>
            <a:endParaRPr lang="en-US" b="0" i="0" dirty="0">
              <a:solidFill>
                <a:schemeClr val="tx1"/>
              </a:solidFill>
              <a:effectLst/>
              <a:latin typeface="Vidaloka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DBPs face a similar challenge when trying to find their target sites in DNA.</a:t>
            </a:r>
          </a:p>
          <a:p>
            <a:pPr algn="l"/>
            <a:endParaRPr lang="en-US" b="0" i="0" dirty="0">
              <a:solidFill>
                <a:schemeClr val="tx1"/>
              </a:solidFill>
              <a:effectLst/>
              <a:latin typeface="Vidaloka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 The </a:t>
            </a:r>
            <a:r>
              <a:rPr lang="en-US" dirty="0">
                <a:solidFill>
                  <a:schemeClr val="tx1"/>
                </a:solidFill>
                <a:latin typeface="Vidaloka" panose="020B0604020202020204" charset="0"/>
              </a:rPr>
              <a:t>two concepts are similar in terms of speed.</a:t>
            </a:r>
          </a:p>
          <a:p>
            <a:pPr algn="l"/>
            <a:endParaRPr lang="en-US" b="0" i="0" dirty="0">
              <a:solidFill>
                <a:schemeClr val="tx1"/>
              </a:solidFill>
              <a:effectLst/>
              <a:latin typeface="Vidaloka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 There must be additional factors.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A03AA-8B56-D0CD-F4CA-EEB3B3C53B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1988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0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1774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DNA-Protein Interaction Overview</a:t>
            </a:r>
            <a:endParaRPr dirty="0"/>
          </a:p>
        </p:txBody>
      </p:sp>
      <p:pic>
        <p:nvPicPr>
          <p:cNvPr id="5" name="Picture 4" descr="A picture containing text, screenshot, line, parallel&#10;&#10;Description automatically generated">
            <a:extLst>
              <a:ext uri="{FF2B5EF4-FFF2-40B4-BE49-F238E27FC236}">
                <a16:creationId xmlns:a16="http://schemas.microsoft.com/office/drawing/2014/main" id="{DBDACB6B-3A68-C53A-E3BB-76738EDCD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4" b="20913"/>
          <a:stretch/>
        </p:blipFill>
        <p:spPr>
          <a:xfrm>
            <a:off x="2305594" y="1489166"/>
            <a:ext cx="4101737" cy="2266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EC5DA-D837-2923-F0E9-98D3DC1426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400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atterns of Target Site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F4407-51E1-57D5-C4C9-AD348C8E60B7}"/>
              </a:ext>
            </a:extLst>
          </p:cNvPr>
          <p:cNvSpPr txBox="1"/>
          <p:nvPr/>
        </p:nvSpPr>
        <p:spPr>
          <a:xfrm>
            <a:off x="228628" y="1163888"/>
            <a:ext cx="75437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There are </a:t>
            </a:r>
            <a:r>
              <a:rPr lang="en-US" dirty="0">
                <a:solidFill>
                  <a:schemeClr val="tx1"/>
                </a:solidFill>
                <a:latin typeface="Vidaloka" panose="020B0604020202020204" charset="0"/>
              </a:rPr>
              <a:t>f</a:t>
            </a: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our cases of patterns that a protein can bind to DNA: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Exact pattern: protein finds target and is strongly bound.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Inexact pattern: protein finds target site but is weakly bound due to substitutions.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Exact pattern but interrupted: protein interacts only with one side of the DNA duplex.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Inexact pattern and not sequentially.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454B8-F247-499A-980B-03313133B7DE}"/>
              </a:ext>
            </a:extLst>
          </p:cNvPr>
          <p:cNvSpPr txBox="1"/>
          <p:nvPr/>
        </p:nvSpPr>
        <p:spPr>
          <a:xfrm>
            <a:off x="396018" y="2571750"/>
            <a:ext cx="754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Vidaloka" panose="020B0604020202020204" charset="0"/>
              </a:rPr>
              <a:t>Consider the following example, where the target site is AGCGGGCT:</a:t>
            </a:r>
          </a:p>
        </p:txBody>
      </p:sp>
      <p:grpSp>
        <p:nvGrpSpPr>
          <p:cNvPr id="10" name="Google Shape;1279;p104">
            <a:extLst>
              <a:ext uri="{FF2B5EF4-FFF2-40B4-BE49-F238E27FC236}">
                <a16:creationId xmlns:a16="http://schemas.microsoft.com/office/drawing/2014/main" id="{CAB0237F-6BDF-FEB3-FCEE-CECE1DB0FB5A}"/>
              </a:ext>
            </a:extLst>
          </p:cNvPr>
          <p:cNvGrpSpPr/>
          <p:nvPr/>
        </p:nvGrpSpPr>
        <p:grpSpPr>
          <a:xfrm>
            <a:off x="913734" y="3284869"/>
            <a:ext cx="547657" cy="532645"/>
            <a:chOff x="3173876" y="1739175"/>
            <a:chExt cx="1011000" cy="930000"/>
          </a:xfrm>
        </p:grpSpPr>
        <p:sp>
          <p:nvSpPr>
            <p:cNvPr id="11" name="Google Shape;1280;p104">
              <a:extLst>
                <a:ext uri="{FF2B5EF4-FFF2-40B4-BE49-F238E27FC236}">
                  <a16:creationId xmlns:a16="http://schemas.microsoft.com/office/drawing/2014/main" id="{79A417CD-8A5A-D743-C506-34DC4280E4E4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281;p104">
              <a:extLst>
                <a:ext uri="{FF2B5EF4-FFF2-40B4-BE49-F238E27FC236}">
                  <a16:creationId xmlns:a16="http://schemas.microsoft.com/office/drawing/2014/main" id="{BC6868A7-D039-B24B-D021-B28EA80CF15D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3" name="Google Shape;1275;p104">
            <a:extLst>
              <a:ext uri="{FF2B5EF4-FFF2-40B4-BE49-F238E27FC236}">
                <a16:creationId xmlns:a16="http://schemas.microsoft.com/office/drawing/2014/main" id="{33A3774F-AFB4-D290-97E6-45978EF49D85}"/>
              </a:ext>
            </a:extLst>
          </p:cNvPr>
          <p:cNvSpPr txBox="1">
            <a:spLocks/>
          </p:cNvSpPr>
          <p:nvPr/>
        </p:nvSpPr>
        <p:spPr>
          <a:xfrm>
            <a:off x="500799" y="3898435"/>
            <a:ext cx="1386461" cy="421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Vidaloka" panose="020B0604020202020204" charset="0"/>
              </a:rPr>
              <a:t>AGCGGGCT</a:t>
            </a:r>
            <a:endParaRPr lang="en-US" dirty="0"/>
          </a:p>
        </p:txBody>
      </p:sp>
      <p:grpSp>
        <p:nvGrpSpPr>
          <p:cNvPr id="14" name="Google Shape;1279;p104">
            <a:extLst>
              <a:ext uri="{FF2B5EF4-FFF2-40B4-BE49-F238E27FC236}">
                <a16:creationId xmlns:a16="http://schemas.microsoft.com/office/drawing/2014/main" id="{F6B7D8F8-FAF4-D449-02B2-3C28B5490172}"/>
              </a:ext>
            </a:extLst>
          </p:cNvPr>
          <p:cNvGrpSpPr/>
          <p:nvPr/>
        </p:nvGrpSpPr>
        <p:grpSpPr>
          <a:xfrm>
            <a:off x="3116099" y="3284869"/>
            <a:ext cx="547657" cy="532645"/>
            <a:chOff x="3173876" y="1739175"/>
            <a:chExt cx="1011000" cy="930000"/>
          </a:xfrm>
        </p:grpSpPr>
        <p:sp>
          <p:nvSpPr>
            <p:cNvPr id="15" name="Google Shape;1280;p104">
              <a:extLst>
                <a:ext uri="{FF2B5EF4-FFF2-40B4-BE49-F238E27FC236}">
                  <a16:creationId xmlns:a16="http://schemas.microsoft.com/office/drawing/2014/main" id="{EA6BC2B1-09EA-B3A9-2C44-541BF1A7703C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281;p104">
              <a:extLst>
                <a:ext uri="{FF2B5EF4-FFF2-40B4-BE49-F238E27FC236}">
                  <a16:creationId xmlns:a16="http://schemas.microsoft.com/office/drawing/2014/main" id="{2AC91A8A-EE8E-462D-7864-60E097898B2C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7" name="Google Shape;1275;p104">
            <a:extLst>
              <a:ext uri="{FF2B5EF4-FFF2-40B4-BE49-F238E27FC236}">
                <a16:creationId xmlns:a16="http://schemas.microsoft.com/office/drawing/2014/main" id="{137741ED-1CFE-F54B-E865-D5D9D4C9EB14}"/>
              </a:ext>
            </a:extLst>
          </p:cNvPr>
          <p:cNvSpPr txBox="1">
            <a:spLocks/>
          </p:cNvSpPr>
          <p:nvPr/>
        </p:nvSpPr>
        <p:spPr>
          <a:xfrm>
            <a:off x="2703164" y="3898435"/>
            <a:ext cx="1386461" cy="421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Vidaloka" panose="020B0604020202020204" charset="0"/>
              </a:rPr>
              <a:t>AGC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latin typeface="Vidaloka" panose="020B0604020202020204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Vidaloka" panose="020B0604020202020204" charset="0"/>
              </a:rPr>
              <a:t>GGCT</a:t>
            </a:r>
            <a:endParaRPr lang="en-US" dirty="0"/>
          </a:p>
        </p:txBody>
      </p:sp>
      <p:grpSp>
        <p:nvGrpSpPr>
          <p:cNvPr id="21" name="Google Shape;1279;p104">
            <a:extLst>
              <a:ext uri="{FF2B5EF4-FFF2-40B4-BE49-F238E27FC236}">
                <a16:creationId xmlns:a16="http://schemas.microsoft.com/office/drawing/2014/main" id="{293F9E41-4B92-7BCF-50A1-FE422A8C79C6}"/>
              </a:ext>
            </a:extLst>
          </p:cNvPr>
          <p:cNvGrpSpPr/>
          <p:nvPr/>
        </p:nvGrpSpPr>
        <p:grpSpPr>
          <a:xfrm>
            <a:off x="5362342" y="3284868"/>
            <a:ext cx="547657" cy="532645"/>
            <a:chOff x="3173876" y="1739175"/>
            <a:chExt cx="1011000" cy="930000"/>
          </a:xfrm>
        </p:grpSpPr>
        <p:sp>
          <p:nvSpPr>
            <p:cNvPr id="22" name="Google Shape;1280;p104">
              <a:extLst>
                <a:ext uri="{FF2B5EF4-FFF2-40B4-BE49-F238E27FC236}">
                  <a16:creationId xmlns:a16="http://schemas.microsoft.com/office/drawing/2014/main" id="{F6D5F234-3FDC-715D-65FB-B8BC0AEA2449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81;p104">
              <a:extLst>
                <a:ext uri="{FF2B5EF4-FFF2-40B4-BE49-F238E27FC236}">
                  <a16:creationId xmlns:a16="http://schemas.microsoft.com/office/drawing/2014/main" id="{8C2BD7B2-00CB-59C1-10F6-0D6EBBE09E29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24" name="Google Shape;1275;p104">
            <a:extLst>
              <a:ext uri="{FF2B5EF4-FFF2-40B4-BE49-F238E27FC236}">
                <a16:creationId xmlns:a16="http://schemas.microsoft.com/office/drawing/2014/main" id="{243CD6A5-697A-66B9-6726-0D4C15AE27C5}"/>
              </a:ext>
            </a:extLst>
          </p:cNvPr>
          <p:cNvSpPr txBox="1">
            <a:spLocks/>
          </p:cNvSpPr>
          <p:nvPr/>
        </p:nvSpPr>
        <p:spPr>
          <a:xfrm>
            <a:off x="4886171" y="3882999"/>
            <a:ext cx="1499996" cy="421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Vidaloka" panose="020B0604020202020204" charset="0"/>
              </a:rPr>
              <a:t>AGCG___GGCT</a:t>
            </a:r>
            <a:endParaRPr lang="en-US" dirty="0"/>
          </a:p>
        </p:txBody>
      </p:sp>
      <p:grpSp>
        <p:nvGrpSpPr>
          <p:cNvPr id="25" name="Google Shape;1279;p104">
            <a:extLst>
              <a:ext uri="{FF2B5EF4-FFF2-40B4-BE49-F238E27FC236}">
                <a16:creationId xmlns:a16="http://schemas.microsoft.com/office/drawing/2014/main" id="{384636AB-052E-E76D-11A5-D587CBBC58F1}"/>
              </a:ext>
            </a:extLst>
          </p:cNvPr>
          <p:cNvGrpSpPr/>
          <p:nvPr/>
        </p:nvGrpSpPr>
        <p:grpSpPr>
          <a:xfrm>
            <a:off x="7498571" y="3284868"/>
            <a:ext cx="547657" cy="532645"/>
            <a:chOff x="3173876" y="1739175"/>
            <a:chExt cx="1011000" cy="930000"/>
          </a:xfrm>
        </p:grpSpPr>
        <p:sp>
          <p:nvSpPr>
            <p:cNvPr id="26" name="Google Shape;1280;p104">
              <a:extLst>
                <a:ext uri="{FF2B5EF4-FFF2-40B4-BE49-F238E27FC236}">
                  <a16:creationId xmlns:a16="http://schemas.microsoft.com/office/drawing/2014/main" id="{67521E98-3BD6-D5E0-021C-C1DF78DC238D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281;p104">
              <a:extLst>
                <a:ext uri="{FF2B5EF4-FFF2-40B4-BE49-F238E27FC236}">
                  <a16:creationId xmlns:a16="http://schemas.microsoft.com/office/drawing/2014/main" id="{B9A03A6F-8FF6-1383-3746-2B958CE9EB1E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F3533"/>
                  </a:solidFill>
                  <a:effectLst/>
                  <a:uLnTx/>
                  <a:uFillTx/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3F3533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28" name="Google Shape;1275;p104">
            <a:extLst>
              <a:ext uri="{FF2B5EF4-FFF2-40B4-BE49-F238E27FC236}">
                <a16:creationId xmlns:a16="http://schemas.microsoft.com/office/drawing/2014/main" id="{1F0F81BA-260E-72F8-4B77-4FA3DFE383DF}"/>
              </a:ext>
            </a:extLst>
          </p:cNvPr>
          <p:cNvSpPr txBox="1">
            <a:spLocks/>
          </p:cNvSpPr>
          <p:nvPr/>
        </p:nvSpPr>
        <p:spPr>
          <a:xfrm>
            <a:off x="7022400" y="3882999"/>
            <a:ext cx="1499996" cy="421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Vidaloka" panose="020B0604020202020204" charset="0"/>
              </a:rPr>
              <a:t>AGC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latin typeface="Vidaloka" panose="020B0604020202020204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Vidaloka" panose="020B0604020202020204" charset="0"/>
              </a:rPr>
              <a:t>___GGCT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BB7F13-B5A7-E195-5320-A47D37C94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081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1"/>
          <p:cNvSpPr txBox="1">
            <a:spLocks noGrp="1"/>
          </p:cNvSpPr>
          <p:nvPr>
            <p:ph type="title"/>
          </p:nvPr>
        </p:nvSpPr>
        <p:spPr>
          <a:xfrm>
            <a:off x="713225" y="301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D6136ABD-5652-7386-E503-1C492E1C4AF8}"/>
              </a:ext>
            </a:extLst>
          </p:cNvPr>
          <p:cNvSpPr/>
          <p:nvPr/>
        </p:nvSpPr>
        <p:spPr>
          <a:xfrm>
            <a:off x="785474" y="954951"/>
            <a:ext cx="1489906" cy="14738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Google Shape;1281;p104">
            <a:extLst>
              <a:ext uri="{FF2B5EF4-FFF2-40B4-BE49-F238E27FC236}">
                <a16:creationId xmlns:a16="http://schemas.microsoft.com/office/drawing/2014/main" id="{7EA720B1-600E-068A-3FE2-F58A09113B8C}"/>
              </a:ext>
            </a:extLst>
          </p:cNvPr>
          <p:cNvSpPr txBox="1"/>
          <p:nvPr/>
        </p:nvSpPr>
        <p:spPr>
          <a:xfrm>
            <a:off x="950529" y="1632272"/>
            <a:ext cx="1159795" cy="63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5F2EE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rPr>
              <a:t>01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5F2EE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36EFFBD9-7209-277E-962A-730D6E12EDFF}"/>
              </a:ext>
            </a:extLst>
          </p:cNvPr>
          <p:cNvSpPr/>
          <p:nvPr/>
        </p:nvSpPr>
        <p:spPr>
          <a:xfrm>
            <a:off x="5673800" y="954951"/>
            <a:ext cx="1489906" cy="14738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Google Shape;1281;p104">
            <a:extLst>
              <a:ext uri="{FF2B5EF4-FFF2-40B4-BE49-F238E27FC236}">
                <a16:creationId xmlns:a16="http://schemas.microsoft.com/office/drawing/2014/main" id="{A4A588F2-8D58-7621-1778-ACF2312E05E1}"/>
              </a:ext>
            </a:extLst>
          </p:cNvPr>
          <p:cNvSpPr txBox="1"/>
          <p:nvPr/>
        </p:nvSpPr>
        <p:spPr>
          <a:xfrm>
            <a:off x="5838855" y="1632272"/>
            <a:ext cx="1159795" cy="63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5F2EE"/>
                </a:solidFill>
                <a:effectLst/>
                <a:uLnTx/>
                <a:uFillTx/>
                <a:latin typeface="Vidaloka"/>
                <a:ea typeface="Vidaloka"/>
                <a:cs typeface="Vidaloka"/>
                <a:sym typeface="Vidaloka"/>
              </a:rPr>
              <a:t>02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5F2EE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" name="Google Shape;953;p91">
            <a:extLst>
              <a:ext uri="{FF2B5EF4-FFF2-40B4-BE49-F238E27FC236}">
                <a16:creationId xmlns:a16="http://schemas.microsoft.com/office/drawing/2014/main" id="{0F0E8B76-4CD7-3849-8016-6F11C25F98F0}"/>
              </a:ext>
            </a:extLst>
          </p:cNvPr>
          <p:cNvSpPr txBox="1"/>
          <p:nvPr/>
        </p:nvSpPr>
        <p:spPr>
          <a:xfrm>
            <a:off x="199679" y="2608477"/>
            <a:ext cx="2931975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dirty="0">
                <a:latin typeface="Vidaloka"/>
                <a:ea typeface="Vidaloka"/>
                <a:cs typeface="Vidaloka"/>
                <a:sym typeface="Vidaloka"/>
              </a:rPr>
              <a:t>JASPAR CORE database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8" name="Google Shape;953;p91">
            <a:extLst>
              <a:ext uri="{FF2B5EF4-FFF2-40B4-BE49-F238E27FC236}">
                <a16:creationId xmlns:a16="http://schemas.microsoft.com/office/drawing/2014/main" id="{74EE6584-B925-6411-EE56-7A853719878A}"/>
              </a:ext>
            </a:extLst>
          </p:cNvPr>
          <p:cNvSpPr txBox="1"/>
          <p:nvPr/>
        </p:nvSpPr>
        <p:spPr>
          <a:xfrm>
            <a:off x="5557302" y="2607569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dirty="0">
                <a:latin typeface="Vidaloka"/>
                <a:ea typeface="Vidaloka"/>
                <a:cs typeface="Vidaloka"/>
                <a:sym typeface="Vidaloka"/>
              </a:rPr>
              <a:t>NCBI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F52961F-3DA2-9B70-D928-36E0E7C05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6" t="-134" r="35475" b="134"/>
          <a:stretch/>
        </p:blipFill>
        <p:spPr bwMode="auto">
          <a:xfrm>
            <a:off x="199679" y="3106156"/>
            <a:ext cx="3094200" cy="1417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344557-D18A-B8B8-00EF-34F040738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25" y="3254399"/>
            <a:ext cx="4041168" cy="1269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81A9C-9A13-75BA-ABB1-CC7AABC37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926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3;p91">
            <a:extLst>
              <a:ext uri="{FF2B5EF4-FFF2-40B4-BE49-F238E27FC236}">
                <a16:creationId xmlns:a16="http://schemas.microsoft.com/office/drawing/2014/main" id="{0436510B-FC0F-C8EF-11B1-5ED8EDD049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88" y="444500"/>
            <a:ext cx="7718425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dirty="0">
                <a:latin typeface="Vidaloka"/>
                <a:ea typeface="Vidaloka"/>
                <a:cs typeface="Vidaloka"/>
                <a:sym typeface="Vidaloka"/>
              </a:rPr>
              <a:t>JASPAR CORE database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B669-EF98-B50B-AA67-E959DEF1BB02}"/>
              </a:ext>
            </a:extLst>
          </p:cNvPr>
          <p:cNvSpPr txBox="1"/>
          <p:nvPr/>
        </p:nvSpPr>
        <p:spPr>
          <a:xfrm>
            <a:off x="439175" y="1123200"/>
            <a:ext cx="77184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 retrieved a binding sites file from the Jaspar website, encompassing the specific protein's binding locations in the human genome version 38.</a:t>
            </a:r>
          </a:p>
          <a:p>
            <a:endParaRPr lang="en-US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The binding sites file was then partitioned into 23 distinct files, corresponding to each individual chromosome's binding sites.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17A285-6A72-AAD3-8447-DEA0845B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13" y="2571750"/>
            <a:ext cx="6048375" cy="169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973FE-2F8C-3759-6771-1F72132D7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727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3;p91">
            <a:extLst>
              <a:ext uri="{FF2B5EF4-FFF2-40B4-BE49-F238E27FC236}">
                <a16:creationId xmlns:a16="http://schemas.microsoft.com/office/drawing/2014/main" id="{0436510B-FC0F-C8EF-11B1-5ED8EDD049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88" y="444500"/>
            <a:ext cx="7718425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dirty="0">
                <a:latin typeface="Vidaloka"/>
                <a:ea typeface="Vidaloka"/>
                <a:cs typeface="Vidaloka"/>
                <a:sym typeface="Vidaloka"/>
              </a:rPr>
              <a:t>JASPAR CORE database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B669-EF98-B50B-AA67-E959DEF1BB02}"/>
              </a:ext>
            </a:extLst>
          </p:cNvPr>
          <p:cNvSpPr txBox="1"/>
          <p:nvPr/>
        </p:nvSpPr>
        <p:spPr>
          <a:xfrm>
            <a:off x="503975" y="914400"/>
            <a:ext cx="7718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To enrich our analysis, we obtained the annotation file for GRCh38.p14 Primary Assembly from NCBI, which provided comprehensive details about regions across all chromosomes.</a:t>
            </a:r>
          </a:p>
          <a:p>
            <a:endParaRPr lang="en-US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Our primary focus revolved around extracting binding sites that resided within gene regions, known for their functional activity.</a:t>
            </a:r>
          </a:p>
          <a:p>
            <a:endParaRPr lang="en-US" dirty="0">
              <a:latin typeface="Vidalok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idaloka" panose="020B0604020202020204" charset="0"/>
              </a:rPr>
              <a:t>Notably, we prioritized the inclusion of distantly located binding sites to ensure a comprehensive analysis, capturing a wider range of regulatory elements.</a:t>
            </a:r>
            <a:endParaRPr lang="en-IL" dirty="0">
              <a:latin typeface="Vidaloka" panose="020B060402020202020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278F99-B32B-E4F6-6330-4681AE048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00" y="3162300"/>
            <a:ext cx="59436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1A506-D69E-E390-183B-6570E3865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F8B9B-B91E-4BB3-82ED-C9CAA9AE670C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6370237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1953</Words>
  <Application>Microsoft Office PowerPoint</Application>
  <PresentationFormat>On-screen Show (16:9)</PresentationFormat>
  <Paragraphs>273</Paragraphs>
  <Slides>31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Merriweather Light</vt:lpstr>
      <vt:lpstr>Vidaloka</vt:lpstr>
      <vt:lpstr>Courier New</vt:lpstr>
      <vt:lpstr>Montserrat</vt:lpstr>
      <vt:lpstr>Roboto</vt:lpstr>
      <vt:lpstr>Arial</vt:lpstr>
      <vt:lpstr>Söhne</vt:lpstr>
      <vt:lpstr>Lato</vt:lpstr>
      <vt:lpstr>Minimalist Business Slides XL by Slidesgo</vt:lpstr>
      <vt:lpstr>Cracking the DNA protein binding code</vt:lpstr>
      <vt:lpstr>Introduction </vt:lpstr>
      <vt:lpstr>Biological Overview</vt:lpstr>
      <vt:lpstr>The Problem of Finding Target Sites in DNA</vt:lpstr>
      <vt:lpstr>DNA-Protein Interaction Overview</vt:lpstr>
      <vt:lpstr>Patterns of Target Site</vt:lpstr>
      <vt:lpstr>DataBase</vt:lpstr>
      <vt:lpstr>JASPAR CORE database</vt:lpstr>
      <vt:lpstr>JASPAR CORE database</vt:lpstr>
      <vt:lpstr>NCBI</vt:lpstr>
      <vt:lpstr>Algorithms</vt:lpstr>
      <vt:lpstr>Algorithms</vt:lpstr>
      <vt:lpstr>Algorithms</vt:lpstr>
      <vt:lpstr>Algorithms</vt:lpstr>
      <vt:lpstr>Results 1</vt:lpstr>
      <vt:lpstr>DNA sequence Vs shuffled DNA sequence </vt:lpstr>
      <vt:lpstr>Results 2</vt:lpstr>
      <vt:lpstr>Results 3</vt:lpstr>
      <vt:lpstr>Results 4</vt:lpstr>
      <vt:lpstr>Use Case Diagram</vt:lpstr>
      <vt:lpstr>Package diagram</vt:lpstr>
      <vt:lpstr>Home page</vt:lpstr>
      <vt:lpstr>Data selction</vt:lpstr>
      <vt:lpstr>Algorithem selection</vt:lpstr>
      <vt:lpstr>Algorithm explaination</vt:lpstr>
      <vt:lpstr>PowerPoint Presentation</vt:lpstr>
      <vt:lpstr>Project development timeline</vt:lpstr>
      <vt:lpstr>PowerPoint Presentation</vt:lpstr>
      <vt:lpstr>Constraints</vt:lpstr>
      <vt:lpstr>Conclusion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Cracking the DNA protein binding code</dc:title>
  <dc:creator>mohamed abo saleh</dc:creator>
  <cp:lastModifiedBy>mohamed abo saleh</cp:lastModifiedBy>
  <cp:revision>18</cp:revision>
  <dcterms:modified xsi:type="dcterms:W3CDTF">2023-06-27T12:18:08Z</dcterms:modified>
</cp:coreProperties>
</file>